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5"/>
  </p:notesMasterIdLst>
  <p:sldIdLst>
    <p:sldId id="256" r:id="rId2"/>
    <p:sldId id="286" r:id="rId3"/>
    <p:sldId id="287" r:id="rId4"/>
    <p:sldId id="288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7" r:id="rId17"/>
    <p:sldId id="303" r:id="rId18"/>
    <p:sldId id="304" r:id="rId19"/>
    <p:sldId id="308" r:id="rId20"/>
    <p:sldId id="305" r:id="rId21"/>
    <p:sldId id="306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260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63" r:id="rId43"/>
    <p:sldId id="264" r:id="rId44"/>
  </p:sldIdLst>
  <p:sldSz cx="12192000" cy="6858000"/>
  <p:notesSz cx="6858000" cy="9144000"/>
  <p:embeddedFontLs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6416" autoAdjust="0"/>
  </p:normalViewPr>
  <p:slideViewPr>
    <p:cSldViewPr snapToGrid="0" showGuides="1">
      <p:cViewPr varScale="1">
        <p:scale>
          <a:sx n="124" d="100"/>
          <a:sy n="124" d="100"/>
        </p:scale>
        <p:origin x="3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23T22:43:28.878" idx="2">
    <p:pos x="10" y="10"/>
    <p:text>Создаем массив с животными. Далее через цикл foreach перебираем массив. В круглых скобках указываем первым делом переменную, в которой лежит перебираемый массив, далее ключевое слово as, после которого объявляем новую переменную $animal, в которую PHP положит каждый элемент массива поочередно. В фигурных скобках, в теле цикла мы можем обратиться по объявленной ранее переменной $animal к текущему элементу массива и производить с ним различные манипуляции. В нашем случае просто формируем строку, содержащую теги параграфа и значение элемента массива. В итоге в документе получим список параграфов, в каждом будет соответствующий элемент массива.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2. </a:t>
            </a:r>
            <a:r>
              <a:rPr lang="ru-RU" sz="40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8554A-6650-CE60-0E3B-734E0441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80619A2C-82DE-5DFE-E7CF-B1E4F96C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Логический оператор И (</a:t>
            </a:r>
            <a:r>
              <a:rPr lang="en-US" dirty="0"/>
              <a:t>&amp;&amp;, and</a:t>
            </a:r>
            <a:r>
              <a:rPr lang="ru-RU" dirty="0"/>
              <a:t>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99E76B4-558A-A3FF-994B-421F5B8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6624A-6C3A-9A6E-61E8-F023CBB79B74}"/>
              </a:ext>
            </a:extLst>
          </p:cNvPr>
          <p:cNvSpPr txBox="1"/>
          <p:nvPr/>
        </p:nvSpPr>
        <p:spPr>
          <a:xfrm>
            <a:off x="706120" y="1438987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Оператор возвращает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true</a:t>
            </a:r>
            <a:r>
              <a:rPr lang="ru-RU" sz="2000" b="0" i="0" u="none" strike="noStrike" baseline="0" dirty="0"/>
              <a:t>, если оба операнда равны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true</a:t>
            </a:r>
            <a:r>
              <a:rPr lang="ru-RU" sz="2000" b="0" i="0" u="none" strike="noStrike" baseline="0" dirty="0"/>
              <a:t>, и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false</a:t>
            </a:r>
            <a:r>
              <a:rPr lang="ru-RU" sz="2000" b="0" i="0" u="none" strike="noStrike" baseline="0" dirty="0"/>
              <a:t> - в любом другом</a:t>
            </a:r>
            <a:r>
              <a:rPr lang="en-US" sz="2000" b="0" i="0" u="none" strike="noStrike" baseline="0" dirty="0"/>
              <a:t> </a:t>
            </a:r>
            <a:r>
              <a:rPr lang="ru-RU" sz="2000" b="0" i="0" u="none" strike="noStrike" baseline="0" dirty="0"/>
              <a:t>случае.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185AE-AFDA-F126-B925-98679CC1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601710"/>
            <a:ext cx="100298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6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813CE-2D27-716B-2C7C-78BB8E47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1BE3B00-E8A2-5052-80D1-9451480B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Логический оператор ИЛИ (</a:t>
            </a:r>
            <a:r>
              <a:rPr lang="en-US" dirty="0"/>
              <a:t>||, or</a:t>
            </a:r>
            <a:r>
              <a:rPr lang="ru-RU" dirty="0"/>
              <a:t>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F2C3D7E-F0BD-AB4D-9542-C01C0433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435DE-CB8B-ABB0-6822-CC3E1A87A993}"/>
              </a:ext>
            </a:extLst>
          </p:cNvPr>
          <p:cNvSpPr txBox="1"/>
          <p:nvPr/>
        </p:nvSpPr>
        <p:spPr>
          <a:xfrm>
            <a:off x="706120" y="1600352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Оператор возвращает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false</a:t>
            </a:r>
            <a:r>
              <a:rPr lang="ru-RU" sz="2000" b="0" i="0" u="none" strike="noStrike" baseline="0" dirty="0"/>
              <a:t> только в том случае, если оба операнда равны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false</a:t>
            </a:r>
            <a:r>
              <a:rPr lang="ru-RU" sz="2000" b="0" i="0" u="none" strike="noStrike" baseline="0" dirty="0"/>
              <a:t>, во всех</a:t>
            </a:r>
            <a:r>
              <a:rPr lang="en-US" sz="2000" b="0" i="0" u="none" strike="noStrike" baseline="0" dirty="0"/>
              <a:t> </a:t>
            </a:r>
            <a:r>
              <a:rPr lang="ru-RU" sz="2000" b="0" i="0" u="none" strike="noStrike" baseline="0" dirty="0"/>
              <a:t>остальных случаях возвращается </a:t>
            </a:r>
            <a:r>
              <a:rPr lang="ru-RU" sz="2000" b="0" i="0" u="none" strike="noStrike" baseline="0" dirty="0" err="1">
                <a:solidFill>
                  <a:srgbClr val="FF0000"/>
                </a:solidFill>
              </a:rPr>
              <a:t>true</a:t>
            </a:r>
            <a:r>
              <a:rPr lang="ru-RU" sz="2000" b="0" i="0" u="none" strike="noStrike" baseline="0" dirty="0"/>
              <a:t>.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75247F-FF05-7A93-1796-8B6A7D07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909887"/>
            <a:ext cx="101727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6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E1EC-71FF-2156-5169-A01A4304A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6995350-7B9F-A52C-AF29-14E5E91C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/>
          <a:lstStyle/>
          <a:p>
            <a:r>
              <a:rPr lang="ru-RU" dirty="0"/>
              <a:t>Логическое отрицание: оператор </a:t>
            </a:r>
            <a:r>
              <a:rPr lang="ru-RU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4C3DEFC-BBDC-7EB9-4FAE-D896A173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002C4A-029C-D822-528A-E265E818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237129"/>
            <a:ext cx="104013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2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CD6CF-E21F-6D88-0FFA-0C704BC7E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6E8DB669-E289-9D39-13D9-DAE45651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/>
          <a:lstStyle/>
          <a:p>
            <a:r>
              <a:rPr lang="ru-RU" dirty="0"/>
              <a:t>Логическое отрицание: оператор </a:t>
            </a:r>
            <a:r>
              <a:rPr lang="ru-RU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07B2FBA-3CE9-FF91-7D1F-4BABB492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D5F7D6-52C6-C086-D6BF-D2702F7F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294559"/>
            <a:ext cx="10363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9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CC34-F94F-ED99-69C3-F6BB51BD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776805D-3EB5-D0E4-F9F9-A16B5A8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Преобразование в логический тип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A15C5FA-6271-D8A3-FE68-C83BE776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4AB6C-06E3-02B8-1F8F-E239FC743ABA}"/>
              </a:ext>
            </a:extLst>
          </p:cNvPr>
          <p:cNvSpPr txBox="1"/>
          <p:nvPr/>
        </p:nvSpPr>
        <p:spPr>
          <a:xfrm>
            <a:off x="457880" y="995084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Любое выражение в блоке </a:t>
            </a:r>
            <a:r>
              <a:rPr lang="en-US" sz="2000" dirty="0"/>
              <a:t>if </a:t>
            </a:r>
            <a:r>
              <a:rPr lang="ru-RU" sz="2000" dirty="0"/>
              <a:t>приводится к логическому типу. Если указано значение вместо сравнения, это значение приводится к булеву типу.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BF370-AE3A-6B10-083E-0FD837FEE71A}"/>
              </a:ext>
            </a:extLst>
          </p:cNvPr>
          <p:cNvSpPr txBox="1"/>
          <p:nvPr/>
        </p:nvSpPr>
        <p:spPr>
          <a:xfrm>
            <a:off x="457880" y="2163147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При преобразовании в логическое значение </a:t>
            </a:r>
            <a:r>
              <a:rPr lang="ru-RU" sz="2000" dirty="0" err="1"/>
              <a:t>bool</a:t>
            </a:r>
            <a:r>
              <a:rPr lang="ru-RU" sz="2000" dirty="0"/>
              <a:t>, следующие значения приводятся к </a:t>
            </a:r>
            <a:r>
              <a:rPr lang="ru-RU" sz="2000" dirty="0" err="1">
                <a:solidFill>
                  <a:srgbClr val="FF0000"/>
                </a:solidFill>
              </a:rPr>
              <a:t>false</a:t>
            </a:r>
            <a:r>
              <a:rPr lang="ru-RU" sz="2000" dirty="0"/>
              <a:t>:</a:t>
            </a:r>
          </a:p>
        </p:txBody>
      </p:sp>
      <p:sp>
        <p:nvSpPr>
          <p:cNvPr id="5" name="Объект 30">
            <a:extLst>
              <a:ext uri="{FF2B5EF4-FFF2-40B4-BE49-F238E27FC236}">
                <a16:creationId xmlns:a16="http://schemas.microsoft.com/office/drawing/2014/main" id="{9B81B294-20C8-5016-AF8F-F8AFCD0037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0256" y="3023433"/>
            <a:ext cx="10075649" cy="292913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само значение </a:t>
            </a:r>
            <a:r>
              <a:rPr lang="en-US" sz="24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boolean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false</a:t>
            </a:r>
            <a:endParaRPr lang="ru-RU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integer 0 (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ноль)</a:t>
            </a:r>
          </a:p>
          <a:p>
            <a:r>
              <a:rPr lang="ru-RU" sz="24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float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0.0 (ноль) и -0.0 (минус ноль)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пустая строка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“”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и строка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“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”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массив без элементов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особый тип NULL (включая неустановленные переменные)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44645-9DDB-637F-8CD5-5BA90FEDDD9B}"/>
              </a:ext>
            </a:extLst>
          </p:cNvPr>
          <p:cNvSpPr txBox="1"/>
          <p:nvPr/>
        </p:nvSpPr>
        <p:spPr>
          <a:xfrm>
            <a:off x="2435362" y="5952565"/>
            <a:ext cx="6229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rgbClr val="FF0000"/>
                </a:solidFill>
              </a:rPr>
              <a:t>Все остальные значения приводятся к </a:t>
            </a:r>
            <a:r>
              <a:rPr lang="en-US" sz="2000" b="1" dirty="0">
                <a:solidFill>
                  <a:srgbClr val="FF0000"/>
                </a:solidFill>
              </a:rPr>
              <a:t>true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1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EAEE3-69B6-1864-0B4C-F0B867E8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D80C0335-9253-71FD-96A0-D0ED2BFC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Условный (тернарный) оператор х </a:t>
            </a:r>
            <a:r>
              <a:rPr lang="ru-RU" dirty="0">
                <a:solidFill>
                  <a:srgbClr val="FF0000"/>
                </a:solidFill>
              </a:rPr>
              <a:t>?</a:t>
            </a:r>
            <a:r>
              <a:rPr lang="ru-RU" dirty="0"/>
              <a:t> у </a:t>
            </a:r>
            <a:r>
              <a:rPr lang="ru-RU" dirty="0">
                <a:solidFill>
                  <a:srgbClr val="FF0000"/>
                </a:solidFill>
              </a:rPr>
              <a:t>:</a:t>
            </a:r>
            <a:r>
              <a:rPr lang="ru-RU" dirty="0"/>
              <a:t> z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DA74070-2976-25B7-AC89-414B5386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80842-2D57-8584-AF34-82A0A7BECD11}"/>
              </a:ext>
            </a:extLst>
          </p:cNvPr>
          <p:cNvSpPr txBox="1"/>
          <p:nvPr/>
        </p:nvSpPr>
        <p:spPr>
          <a:xfrm>
            <a:off x="457880" y="1391335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Конструкцию </a:t>
            </a:r>
            <a:r>
              <a:rPr lang="ru-RU" sz="2000" dirty="0" err="1"/>
              <a:t>if</a:t>
            </a:r>
            <a:r>
              <a:rPr lang="en-US" sz="2000" dirty="0"/>
              <a:t>-else</a:t>
            </a:r>
            <a:r>
              <a:rPr lang="ru-RU" sz="2000" dirty="0"/>
              <a:t> в РНР можно заменить условным оператором (тернарным), который</a:t>
            </a:r>
            <a:r>
              <a:rPr lang="en-US" sz="2000" dirty="0"/>
              <a:t> </a:t>
            </a:r>
            <a:r>
              <a:rPr lang="ru-RU" sz="2000" dirty="0"/>
              <a:t>имеет следующий синтаксис: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69FA044-0063-6D3B-8A9F-5113BEB0D4E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57880" y="2826967"/>
            <a:ext cx="10308732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Логические выражение </a:t>
            </a:r>
            <a:r>
              <a:rPr lang="ru-RU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?</a:t>
            </a:r>
            <a:r>
              <a:rPr lang="ru-RU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 Выражение 1 </a:t>
            </a:r>
            <a:r>
              <a:rPr lang="ru-RU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:</a:t>
            </a:r>
            <a:r>
              <a:rPr lang="ru-RU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 Выражение 2 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7727C-8F30-6377-7575-A18FF8F4EC5D}"/>
              </a:ext>
            </a:extLst>
          </p:cNvPr>
          <p:cNvSpPr txBox="1"/>
          <p:nvPr/>
        </p:nvSpPr>
        <p:spPr>
          <a:xfrm>
            <a:off x="457880" y="4097795"/>
            <a:ext cx="10380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Первым вычисляется значение логическое выражение. Если оно истинно, то вычисляется значение выражение 1, которое и становится результатом . Если логическое выражение ложно, то в качестве результата берется выражение 2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1815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4B01-4733-B1BA-FF63-10B14488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7D7D89E-F09B-AC55-9730-F0F292B7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Условный (тернарный) оператор х ? у : z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F853678-6268-0535-C253-522DF90F4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CB823-7532-43B1-61B7-919853D5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997945"/>
            <a:ext cx="9815673" cy="52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6ED22-8676-4328-B5E9-12D380E07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F67B9FF-EE29-E0FD-C2EB-571D7618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Оператор объединения с </a:t>
            </a:r>
            <a:r>
              <a:rPr lang="en-US" dirty="0"/>
              <a:t>null </a:t>
            </a:r>
            <a:r>
              <a:rPr lang="ru-RU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A34C10E-8AE2-C6D6-58E8-B6E5DDA2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656B3-E0D8-578B-6515-77EE3B290CC1}"/>
              </a:ext>
            </a:extLst>
          </p:cNvPr>
          <p:cNvSpPr txBox="1"/>
          <p:nvPr/>
        </p:nvSpPr>
        <p:spPr>
          <a:xfrm>
            <a:off x="457880" y="995084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Оператор полезен, когда переменная может быть объявлена в скрипте, а может быть и 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6ED23E-2555-21F6-8F87-286CEEC7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917606"/>
            <a:ext cx="10382250" cy="124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00E7B-ACA6-EB95-5567-AC57CC7B1CD2}"/>
              </a:ext>
            </a:extLst>
          </p:cNvPr>
          <p:cNvSpPr txBox="1"/>
          <p:nvPr/>
        </p:nvSpPr>
        <p:spPr>
          <a:xfrm>
            <a:off x="457880" y="3165381"/>
            <a:ext cx="9271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Переменная </a:t>
            </a:r>
            <a:r>
              <a:rPr lang="en-US" sz="2000" dirty="0"/>
              <a:t>$user_name </a:t>
            </a:r>
            <a:r>
              <a:rPr lang="ru-RU" sz="2000" dirty="0"/>
              <a:t>в скрипте отсутствует, мы получаем ошибку.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7F9521-9D8B-58E5-959B-935C66F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30" y="4538941"/>
            <a:ext cx="10401300" cy="1323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E3424-5E0D-B817-58AF-CD32A113D30C}"/>
              </a:ext>
            </a:extLst>
          </p:cNvPr>
          <p:cNvSpPr txBox="1"/>
          <p:nvPr/>
        </p:nvSpPr>
        <p:spPr>
          <a:xfrm>
            <a:off x="457880" y="4013046"/>
            <a:ext cx="613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Использование оператора </a:t>
            </a:r>
            <a:r>
              <a:rPr lang="ru-RU" sz="2000" dirty="0">
                <a:solidFill>
                  <a:srgbClr val="FF0000"/>
                </a:solidFill>
              </a:rPr>
              <a:t>??</a:t>
            </a:r>
            <a:r>
              <a:rPr lang="ru-RU" sz="2000" dirty="0"/>
              <a:t> решает проблему</a:t>
            </a:r>
          </a:p>
        </p:txBody>
      </p:sp>
    </p:spTree>
    <p:extLst>
      <p:ext uri="{BB962C8B-B14F-4D97-AF65-F5344CB8AC3E}">
        <p14:creationId xmlns:p14="http://schemas.microsoft.com/office/powerpoint/2010/main" val="190186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51913-FB79-1B81-2D2F-69B3019C4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7B2A5AD-6C4C-1632-7C3F-FA5A80AE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Конструкция </a:t>
            </a:r>
            <a:r>
              <a:rPr lang="en-US" dirty="0"/>
              <a:t>switch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A4455DA-A7E9-8AA0-4D51-55767188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73D6B-4E67-3112-EE76-37ABC07DDABB}"/>
              </a:ext>
            </a:extLst>
          </p:cNvPr>
          <p:cNvSpPr txBox="1"/>
          <p:nvPr/>
        </p:nvSpPr>
        <p:spPr>
          <a:xfrm>
            <a:off x="457880" y="995084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Конструкция </a:t>
            </a:r>
            <a:r>
              <a:rPr lang="ru-RU" sz="2000" dirty="0" err="1">
                <a:solidFill>
                  <a:srgbClr val="FF0000"/>
                </a:solidFill>
              </a:rPr>
              <a:t>switch</a:t>
            </a:r>
            <a:r>
              <a:rPr lang="ru-RU" sz="2000" dirty="0"/>
              <a:t> предоставляет более удобный по сравнению с множественным </a:t>
            </a:r>
            <a:r>
              <a:rPr lang="ru-RU" sz="2000" dirty="0" err="1">
                <a:solidFill>
                  <a:srgbClr val="FF0000"/>
                </a:solidFill>
              </a:rPr>
              <a:t>elseif</a:t>
            </a:r>
            <a:r>
              <a:rPr lang="ru-RU" sz="2000" dirty="0"/>
              <a:t> способ для организации выбора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700F65F-7F73-58D7-E974-E77E709D2D4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2381" y="1975110"/>
            <a:ext cx="6947731" cy="40934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</a:rPr>
              <a:t>switch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( </a:t>
            </a:r>
            <a:r>
              <a:rPr lang="ru-RU" altLang="ru-RU" sz="2000" dirty="0">
                <a:solidFill>
                  <a:srgbClr val="FF0000"/>
                </a:solidFill>
                <a:latin typeface="+mn-lt"/>
              </a:rPr>
              <a:t>выражение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case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latin typeface="+mn-lt"/>
              </a:rPr>
              <a:t>значение 1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выражения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  <a:endParaRPr lang="ru-RU" altLang="ru-RU" sz="2000" dirty="0">
              <a:solidFill>
                <a:srgbClr val="333333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break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case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latin typeface="+mn-lt"/>
              </a:rPr>
              <a:t>значение </a:t>
            </a:r>
            <a:r>
              <a:rPr lang="en-US" altLang="ru-RU" sz="2000" dirty="0">
                <a:solidFill>
                  <a:srgbClr val="FF0000"/>
                </a:solidFill>
                <a:latin typeface="+mn-lt"/>
              </a:rPr>
              <a:t>2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выражения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  <a:endParaRPr lang="ru-RU" altLang="ru-RU" sz="2000" dirty="0">
              <a:solidFill>
                <a:srgbClr val="333333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break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case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ru-RU" altLang="ru-RU" sz="2000" dirty="0">
                <a:solidFill>
                  <a:srgbClr val="FF0000"/>
                </a:solidFill>
                <a:latin typeface="+mn-lt"/>
              </a:rPr>
              <a:t>значение </a:t>
            </a:r>
            <a:r>
              <a:rPr lang="en-US" altLang="ru-RU" sz="2000" dirty="0">
                <a:solidFill>
                  <a:srgbClr val="FF0000"/>
                </a:solidFill>
                <a:latin typeface="+mn-lt"/>
              </a:rPr>
              <a:t>3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выражения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  <a:endParaRPr lang="ru-RU" altLang="ru-RU" sz="2000" dirty="0">
              <a:solidFill>
                <a:srgbClr val="333333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break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altLang="ru-RU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default</a:t>
            </a: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000" dirty="0">
                <a:solidFill>
                  <a:srgbClr val="333333"/>
                </a:solidFill>
                <a:latin typeface="+mn-lt"/>
              </a:rPr>
              <a:t>    выражения</a:t>
            </a:r>
            <a:r>
              <a:rPr lang="en-US" altLang="ru-RU" sz="2000" dirty="0">
                <a:solidFill>
                  <a:srgbClr val="333333"/>
                </a:solidFill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}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70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387D-3E6C-4622-E9B7-244C2036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0D153E6-432C-0438-6E72-B508EC19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Конструкция </a:t>
            </a:r>
            <a:r>
              <a:rPr lang="en-US" dirty="0"/>
              <a:t>switch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E64BA0-CF08-9CBE-1E0C-87C0E748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46DCB6-0D45-9120-339C-C40C01C0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9" y="1829160"/>
            <a:ext cx="5108954" cy="43574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2C06C-0C41-41A8-733C-A1B50859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750" y="1829160"/>
            <a:ext cx="4445814" cy="43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2917" y="2572307"/>
            <a:ext cx="9360000" cy="262722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Обзор управляющих конструкций</a:t>
            </a:r>
            <a:endParaRPr lang="ru-RU" sz="28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Операторы ветвления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Циклические операторы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Конструкция </a:t>
            </a:r>
            <a:r>
              <a:rPr lang="ru-RU" sz="2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foreach</a:t>
            </a: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Проход по массиву</a:t>
            </a: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068DC-DA71-A93F-47BA-140127E2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3FE45619-8413-1BA0-61B1-CAAFEF27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/>
              <a:t>Конструкция </a:t>
            </a:r>
            <a:r>
              <a:rPr lang="en-US" dirty="0"/>
              <a:t>match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9D97CCB-60EB-8459-3C7F-5E7BAD08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AFC41-C40B-DD8A-49C5-EC5ED5615B3C}"/>
              </a:ext>
            </a:extLst>
          </p:cNvPr>
          <p:cNvSpPr txBox="1"/>
          <p:nvPr/>
        </p:nvSpPr>
        <p:spPr>
          <a:xfrm>
            <a:off x="457880" y="995084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Эта конструкция очень похожа на </a:t>
            </a:r>
            <a:r>
              <a:rPr lang="en-US" sz="2000" dirty="0"/>
              <a:t>switch</a:t>
            </a:r>
            <a:r>
              <a:rPr lang="ru-RU" sz="2000" dirty="0"/>
              <a:t>, дополнительно позволяя сохранить значение в результате проверки.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CFFDA6-D387-CE41-01FD-A5B80A7B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2104730"/>
            <a:ext cx="103346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0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35BB-DC7B-C311-EB51-D2C98C48B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8490E8D-D344-E3FA-7297-267DA2D9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02" y="259324"/>
            <a:ext cx="10021861" cy="762654"/>
          </a:xfrm>
        </p:spPr>
        <p:txBody>
          <a:bodyPr>
            <a:normAutofit/>
          </a:bodyPr>
          <a:lstStyle/>
          <a:p>
            <a:r>
              <a:rPr lang="ru-RU" dirty="0"/>
              <a:t>Циклические операторы или просто циклы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A8C43E6-9ED9-F8E8-7E8C-37F4EB5C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23F22E-078B-F80D-16A2-101A9AC8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9" y="1317811"/>
            <a:ext cx="6324228" cy="4743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3D5EC-EBB4-2C58-ED83-E0737650031B}"/>
              </a:ext>
            </a:extLst>
          </p:cNvPr>
          <p:cNvSpPr txBox="1"/>
          <p:nvPr/>
        </p:nvSpPr>
        <p:spPr>
          <a:xfrm>
            <a:off x="350302" y="1532967"/>
            <a:ext cx="33072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Циклы - конструкции, предназначенные для программирования повторяющихся действий.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873AE-8CB7-B318-7C0A-82A2FFD50784}"/>
              </a:ext>
            </a:extLst>
          </p:cNvPr>
          <p:cNvSpPr txBox="1"/>
          <p:nvPr/>
        </p:nvSpPr>
        <p:spPr>
          <a:xfrm>
            <a:off x="350302" y="3361767"/>
            <a:ext cx="33072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РНР предоставляет несколько способов организации циклов:</a:t>
            </a:r>
          </a:p>
        </p:txBody>
      </p:sp>
      <p:sp>
        <p:nvSpPr>
          <p:cNvPr id="7" name="Объект 30">
            <a:extLst>
              <a:ext uri="{FF2B5EF4-FFF2-40B4-BE49-F238E27FC236}">
                <a16:creationId xmlns:a16="http://schemas.microsoft.com/office/drawing/2014/main" id="{A2EA0EEA-E7E3-92DC-EE3C-D2039EEF1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302" y="4452018"/>
            <a:ext cx="3110074" cy="18056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while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do…while</a:t>
            </a:r>
          </a:p>
          <a:p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for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foreach	</a:t>
            </a:r>
            <a:endParaRPr lang="ru-RU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3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D55BD-C11E-182B-D29E-6B537315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E9906E4-4940-F89E-BF65-698FAAEB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Основная терминология циклов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88924DE-F5E0-0E5D-D2A4-F2281B13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3" name="Объект 30">
            <a:extLst>
              <a:ext uri="{FF2B5EF4-FFF2-40B4-BE49-F238E27FC236}">
                <a16:creationId xmlns:a16="http://schemas.microsoft.com/office/drawing/2014/main" id="{D1A7707B-956B-F997-F4B3-E703E8B016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5402" y="1967611"/>
            <a:ext cx="9467578" cy="399943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Цикл - это набор повторяющихся действий.</a:t>
            </a:r>
          </a:p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Блок условий – настройки цикла, в них определяется когда цикл начнется и когда закончится.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Тело цикла – инструкции, которые будут выполнены при старте цикла</a:t>
            </a:r>
            <a:r>
              <a:rPr lang="en-US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Итерация – одно выполнение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(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проход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)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тела цикла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ru-RU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Обычно при написании цикла определяют начальное состояние, условие прекращения цикла и изменение начального состояния, которое не позволяет циклу длиться вечно.</a:t>
            </a:r>
            <a:endParaRPr lang="ru-RU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7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AD78-FB31-06F1-981B-FC45F25B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8027C72-C797-771D-0C6D-EC852E3F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Цикл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while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BA141E3-3728-6E6D-0A20-873C0F49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640C67-516C-2DB8-3AF3-E069CEBB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3" y="2208109"/>
            <a:ext cx="5078692" cy="36372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9CD62-5BDE-AB74-B539-D60CA1D3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61" y="2208109"/>
            <a:ext cx="5078692" cy="36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79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3572E-E824-95C5-1EE7-52E16D1D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55E5794D-8591-A864-F17C-471BB5E3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Цикл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do…while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E52EF9CF-E5FB-2081-5C5B-DB0A6AD0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BF4C8-DAE4-8BC5-9C12-1A1B67D451F4}"/>
              </a:ext>
            </a:extLst>
          </p:cNvPr>
          <p:cNvSpPr txBox="1"/>
          <p:nvPr/>
        </p:nvSpPr>
        <p:spPr>
          <a:xfrm>
            <a:off x="457880" y="1007934"/>
            <a:ext cx="9429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Цикл </a:t>
            </a:r>
            <a:r>
              <a:rPr lang="ru-RU" sz="2000" dirty="0" err="1"/>
              <a:t>do</a:t>
            </a:r>
            <a:r>
              <a:rPr lang="ru-RU" sz="2000" dirty="0"/>
              <a:t>. . .</a:t>
            </a:r>
            <a:r>
              <a:rPr lang="ru-RU" sz="2000" dirty="0" err="1"/>
              <a:t>while</a:t>
            </a:r>
            <a:r>
              <a:rPr lang="ru-RU" sz="2000" dirty="0"/>
              <a:t>, в отличие от цикла </a:t>
            </a:r>
            <a:r>
              <a:rPr lang="ru-RU" sz="2000" dirty="0" err="1"/>
              <a:t>while</a:t>
            </a:r>
            <a:r>
              <a:rPr lang="ru-RU" sz="2000" dirty="0"/>
              <a:t>, проверяет условие выполнения цикла не</a:t>
            </a:r>
            <a:r>
              <a:rPr lang="en-US" sz="2000" dirty="0"/>
              <a:t> </a:t>
            </a:r>
            <a:r>
              <a:rPr lang="ru-RU" sz="2000" dirty="0"/>
              <a:t>в начале итерации, а в конце</a:t>
            </a:r>
            <a:r>
              <a:rPr lang="en-US" sz="2000" dirty="0"/>
              <a:t>. </a:t>
            </a:r>
            <a:r>
              <a:rPr lang="ru-RU" sz="2000" dirty="0"/>
              <a:t>Такой цикл всегда будет выполнен хотя бы один раз.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82DF5-AFC6-82FE-9AE7-9D9F902D3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6" y="2528899"/>
            <a:ext cx="4314825" cy="3000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A5F14A-B49F-6DB0-5B90-4C2792D6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10" y="2528899"/>
            <a:ext cx="42291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76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71ECC-9C92-3E62-ACA7-8E79E12DB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E8634F05-3218-9064-5CC5-7DB5DA99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Цикл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for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0E5EF84-FF41-7176-02A9-4888669F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8AD72-5E46-3D0C-3057-2ED07305FD30}"/>
              </a:ext>
            </a:extLst>
          </p:cNvPr>
          <p:cNvSpPr txBox="1"/>
          <p:nvPr/>
        </p:nvSpPr>
        <p:spPr>
          <a:xfrm>
            <a:off x="457880" y="1007934"/>
            <a:ext cx="9429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Цикл </a:t>
            </a:r>
            <a:r>
              <a:rPr lang="ru-RU" sz="2000" dirty="0" err="1"/>
              <a:t>for</a:t>
            </a:r>
            <a:r>
              <a:rPr lang="ru-RU" sz="2000" dirty="0"/>
              <a:t> имеет следующий синтаксис: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5B2ADCA-922A-94B8-346B-A1902A73952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8194" y="1508956"/>
            <a:ext cx="8548975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начало</a:t>
            </a:r>
            <a:r>
              <a:rPr lang="en-US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; </a:t>
            </a:r>
            <a:r>
              <a:rPr lang="ru-RU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лог</a:t>
            </a:r>
            <a:r>
              <a:rPr lang="en-US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_</a:t>
            </a:r>
            <a:r>
              <a:rPr lang="ru-RU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выражение</a:t>
            </a:r>
            <a:r>
              <a:rPr lang="en-US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;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ru-RU" altLang="ru-RU" sz="2800" dirty="0">
                <a:solidFill>
                  <a:srgbClr val="FF0000"/>
                </a:solidFill>
                <a:latin typeface="Fira Sans" panose="020B0503050000020004" pitchFamily="34" charset="0"/>
              </a:rPr>
              <a:t>изменение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F61E5-48BC-2404-DE78-10BBFB5F1E16}"/>
              </a:ext>
            </a:extLst>
          </p:cNvPr>
          <p:cNvSpPr txBox="1"/>
          <p:nvPr/>
        </p:nvSpPr>
        <p:spPr>
          <a:xfrm>
            <a:off x="388276" y="3719871"/>
            <a:ext cx="94296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AutoNum type="arabicPeriod"/>
            </a:pPr>
            <a:r>
              <a:rPr lang="ru-RU" sz="2000" dirty="0"/>
              <a:t>Определяется начальное состояние.</a:t>
            </a:r>
          </a:p>
          <a:p>
            <a:pPr marL="457200" indent="-457200" algn="l">
              <a:buAutoNum type="arabicPeriod"/>
            </a:pPr>
            <a:r>
              <a:rPr lang="ru-RU" sz="2000" dirty="0"/>
              <a:t>Проверяется условие (</a:t>
            </a:r>
            <a:r>
              <a:rPr lang="ru-RU" sz="2000" dirty="0" err="1"/>
              <a:t>лог_выражение</a:t>
            </a:r>
            <a:r>
              <a:rPr lang="ru-RU" sz="2000" dirty="0"/>
              <a:t>). Если оно истинно, то выполняется тело цикла. Если нет, выходим из цикла.</a:t>
            </a:r>
          </a:p>
          <a:p>
            <a:pPr marL="457200" indent="-457200" algn="l">
              <a:buAutoNum type="arabicPeriod"/>
            </a:pPr>
            <a:r>
              <a:rPr lang="ru-RU" sz="2000" dirty="0"/>
              <a:t>Происходит изменение начального состояния. Обычно инкремент или декремент.</a:t>
            </a:r>
          </a:p>
          <a:p>
            <a:pPr marL="457200" indent="-457200" algn="l">
              <a:buAutoNum type="arabicPeriod"/>
            </a:pPr>
            <a:r>
              <a:rPr lang="ru-RU" sz="2000" dirty="0"/>
              <a:t>После изменения начального состояния условие проверяется снова. Если истина, то тело цикла выполняется еще раз. Если нет – выход.</a:t>
            </a:r>
          </a:p>
          <a:p>
            <a:pPr marL="457200" indent="-457200" algn="l">
              <a:buAutoNum type="arabicPeriod"/>
            </a:pPr>
            <a:r>
              <a:rPr lang="ru-RU" sz="2000" dirty="0"/>
              <a:t>И так далее пока условие не станет ложным.</a:t>
            </a:r>
          </a:p>
          <a:p>
            <a:pPr marL="457200" indent="-457200" algn="l">
              <a:buAutoNum type="arabicPeriod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6CC98-B953-F2B7-7223-0ACC2C1C7860}"/>
              </a:ext>
            </a:extLst>
          </p:cNvPr>
          <p:cNvSpPr txBox="1"/>
          <p:nvPr/>
        </p:nvSpPr>
        <p:spPr>
          <a:xfrm>
            <a:off x="388276" y="3306911"/>
            <a:ext cx="9429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Порядок выполнения:</a:t>
            </a:r>
          </a:p>
        </p:txBody>
      </p:sp>
    </p:spTree>
    <p:extLst>
      <p:ext uri="{BB962C8B-B14F-4D97-AF65-F5344CB8AC3E}">
        <p14:creationId xmlns:p14="http://schemas.microsoft.com/office/powerpoint/2010/main" val="351122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6B113-A4EF-98D7-F4FC-9599FADCA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FBB7930-0099-3FCC-DEB8-497614FB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Цикл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, примеры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3654FD0-ACE4-4CFE-6F48-2C071027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53FB1C-B66F-A46C-A75C-E197A8AF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069871"/>
            <a:ext cx="4905375" cy="27527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95DAF2-A66E-8AC2-F9BF-0D530535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28" y="1074633"/>
            <a:ext cx="4933950" cy="2743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F72B66-8751-C52F-0EDD-4FC55E76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80" y="4011536"/>
            <a:ext cx="4905375" cy="24106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06ED7C-8E6A-6F9E-D787-9A94BCEE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929" y="4011537"/>
            <a:ext cx="4933950" cy="24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CA7E-07A9-7A02-EC03-746178EB1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AAB6AF1-6903-D377-CAD7-7A8646ED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Досрочный выход из цикла,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break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6FA31F0-DA85-4E9A-FD87-C3F3150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32FEF-931C-463F-4692-3ECE16A450EF}"/>
              </a:ext>
            </a:extLst>
          </p:cNvPr>
          <p:cNvSpPr txBox="1"/>
          <p:nvPr/>
        </p:nvSpPr>
        <p:spPr>
          <a:xfrm>
            <a:off x="457880" y="1007934"/>
            <a:ext cx="9429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Существует способ прекратить выполнение цикла досрочно. Для этого применяется ключевое слово </a:t>
            </a:r>
            <a:r>
              <a:rPr lang="en-US" sz="2000" dirty="0"/>
              <a:t>break</a:t>
            </a:r>
            <a:r>
              <a:rPr lang="ru-RU" sz="2000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DDC924-265F-B9C2-EE30-8F7D729F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2273718"/>
            <a:ext cx="4990054" cy="38707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B9A084-83EB-497F-AA24-3E0F7B0C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10" y="2273718"/>
            <a:ext cx="4784508" cy="38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50524-693F-FDED-BF2E-C44325B7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758F203B-0458-44C7-DBED-A43B8DB8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232430"/>
            <a:ext cx="9360000" cy="762654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Переход к следующей итерации,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continue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E69D196-B921-4017-E004-401FF3EC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9EB1F-80A9-A78E-8420-9E3B879EAAD9}"/>
              </a:ext>
            </a:extLst>
          </p:cNvPr>
          <p:cNvSpPr txBox="1"/>
          <p:nvPr/>
        </p:nvSpPr>
        <p:spPr>
          <a:xfrm>
            <a:off x="457880" y="871201"/>
            <a:ext cx="9429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dirty="0"/>
              <a:t>Иногда требуется досрочно прекратить текущую итерацию и перейти сразу к началу</a:t>
            </a:r>
            <a:r>
              <a:rPr lang="en-US" sz="2000" dirty="0"/>
              <a:t> </a:t>
            </a:r>
            <a:r>
              <a:rPr lang="ru-RU" sz="2000" dirty="0"/>
              <a:t>следующей. Для этого применяется ключевое слово </a:t>
            </a:r>
            <a:r>
              <a:rPr lang="ru-RU" sz="2000" dirty="0" err="1"/>
              <a:t>continue</a:t>
            </a:r>
            <a:r>
              <a:rPr lang="ru-RU" sz="20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F7BD95-1D77-EF0F-ED3A-96716365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2036447"/>
            <a:ext cx="5048250" cy="42957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F335FE-3EC9-49AF-89D5-0A513EE4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62" y="2036447"/>
            <a:ext cx="4995756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1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5D0F6A0-5399-9160-C97A-C4E8F96A62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2673986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FF4F46-94E2-3A98-5F2E-F2C514622CDB}"/>
              </a:ext>
            </a:extLst>
          </p:cNvPr>
          <p:cNvSpPr txBox="1">
            <a:spLocks/>
          </p:cNvSpPr>
          <p:nvPr/>
        </p:nvSpPr>
        <p:spPr>
          <a:xfrm>
            <a:off x="706119" y="225171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только значений массива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1B8C7E7-F3B6-019C-BA95-10ACDD9A56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4922283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$key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=&gt;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1C236E4-889A-E8A9-25B4-D6A84A35E9DA}"/>
              </a:ext>
            </a:extLst>
          </p:cNvPr>
          <p:cNvSpPr txBox="1">
            <a:spLocks/>
          </p:cNvSpPr>
          <p:nvPr/>
        </p:nvSpPr>
        <p:spPr>
          <a:xfrm>
            <a:off x="706118" y="4500008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ключей и значений массива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PHP </a:t>
            </a:r>
            <a:r>
              <a:rPr lang="ru-RU" dirty="0"/>
              <a:t>есть следующие основные управляющие конструкции: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412FFF1D-33D9-6DA7-0807-AA73BC5309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2917" y="2572307"/>
            <a:ext cx="9360000" cy="262722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Конструкции ветвления: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if-else, switch,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тернарный оператор,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match</a:t>
            </a:r>
            <a:endParaRPr lang="ru-RU" sz="28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Циклические операторы: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while, do---while, for</a:t>
            </a: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Конструкция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для работы с массивами </a:t>
            </a:r>
            <a:r>
              <a:rPr lang="ru-RU" sz="2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foreach</a:t>
            </a: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4BF741-B6E6-C0B3-7B58-AA8F0C11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0" y="3300572"/>
            <a:ext cx="11277600" cy="26670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456520" y="2533722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Поочередный вывод в документ параграфов с элементами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3876246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41611" y="6023218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FF0000"/>
                </a:solidFill>
                <a:latin typeface="+mj-lt"/>
              </a:rPr>
              <a:t>Нумерация фруктов начинается с 0!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FF82D-AE06-18E9-7693-FB59CC4F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31001"/>
            <a:ext cx="11277600" cy="2724150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603571" y="246815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в документ ключей и значений элементов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73949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03571" y="5969157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92D050"/>
                </a:solidFill>
                <a:latin typeface="+mj-lt"/>
              </a:rPr>
              <a:t>Нумерация фруктов начинается с 1!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2270791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С помощью конкатенации исправляем нумерацию фруктов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6EA192-9266-DAC6-131B-0A115082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" y="2847737"/>
            <a:ext cx="11239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ссылок навигации из ассоциативного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0EAA-C774-F565-0F5C-75E3A8C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0" y="1893361"/>
            <a:ext cx="112966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данных в документ из двумерного массива со студентами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7E161F-F733-33CE-C394-9169EA64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1" y="1838030"/>
            <a:ext cx="11210925" cy="44196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E46B29E-E886-3F10-80AB-DCFD965C8345}"/>
              </a:ext>
            </a:extLst>
          </p:cNvPr>
          <p:cNvSpPr txBox="1">
            <a:spLocks/>
          </p:cNvSpPr>
          <p:nvPr/>
        </p:nvSpPr>
        <p:spPr>
          <a:xfrm>
            <a:off x="1589689" y="586068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solidFill>
                  <a:srgbClr val="FF0000"/>
                </a:solidFill>
                <a:latin typeface="+mj-lt"/>
              </a:rPr>
              <a:t>// ключи элементов массива в строке без кавычек!</a:t>
            </a:r>
          </a:p>
        </p:txBody>
      </p:sp>
    </p:spTree>
    <p:extLst>
      <p:ext uri="{BB962C8B-B14F-4D97-AF65-F5344CB8AC3E}">
        <p14:creationId xmlns:p14="http://schemas.microsoft.com/office/powerpoint/2010/main" val="654901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Подбираем значения </a:t>
            </a:r>
            <a:r>
              <a:rPr lang="en-US" sz="2000" dirty="0">
                <a:latin typeface="+mj-lt"/>
              </a:rPr>
              <a:t>$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под индексы элементов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6210EA-4A50-E822-E737-99047CA9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78844"/>
            <a:ext cx="11239500" cy="3038475"/>
          </a:xfrm>
          <a:prstGeom prst="rect">
            <a:avLst/>
          </a:prstGeom>
        </p:spPr>
      </p:pic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75510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Проход по массиву с помощью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FOR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и вывод в документ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556414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После прохода по массиву получаем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одну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строку</a:t>
            </a:r>
            <a:r>
              <a:rPr lang="ru-RU" sz="2000" dirty="0">
                <a:latin typeface="+mj-lt"/>
              </a:rPr>
              <a:t> с параграфами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515261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На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каждой итерации формируем из значения элемента параграф и</a:t>
            </a:r>
          </a:p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конкатенируем к уже имеющейся строке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28CA18-11CE-CC6D-E5B6-D9E712EF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92269"/>
            <a:ext cx="1121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6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37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09FDB-AA25-3806-F880-66795BEC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75987"/>
            <a:ext cx="112109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21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38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1F3A6C-266B-C7A1-74C5-5EEC0C1E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17109"/>
            <a:ext cx="112204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6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39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товаров в корзине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5FF50-8382-57D2-7EEE-4981CAB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56353"/>
            <a:ext cx="112395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941A1-7566-40B0-AD1D-D039DE55A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92A79DE-EE90-9162-E96D-2A6EB6842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10641"/>
          </a:xfrm>
        </p:spPr>
        <p:txBody>
          <a:bodyPr/>
          <a:lstStyle/>
          <a:p>
            <a:r>
              <a:rPr lang="ru-RU" dirty="0"/>
              <a:t>Ветвления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67C19E5-9E30-71E8-1A6F-BD2A4402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6154A4-9635-AB18-72B6-22C749CC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6" y="1127499"/>
            <a:ext cx="9483413" cy="5365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940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40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разметки корзины из массива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C85F7-A846-F296-C0FD-AE453505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2847"/>
            <a:ext cx="9998729" cy="4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05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41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корзины используя альтернативный синтаксис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EA427-E98C-16E5-7F34-B7A52781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6353"/>
            <a:ext cx="9712949" cy="49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9F0F-1FF9-4EC1-C3D7-2F6F9A4AE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C702636-ADE8-5391-F366-B0D8FD31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if-else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50F6AF3-29A8-1732-B7D1-F73972A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7CC1C-BA4A-1D88-42A2-66E2E2D8935A}"/>
              </a:ext>
            </a:extLst>
          </p:cNvPr>
          <p:cNvSpPr txBox="1"/>
          <p:nvPr/>
        </p:nvSpPr>
        <p:spPr>
          <a:xfrm>
            <a:off x="706120" y="1322446"/>
            <a:ext cx="85723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Условная конструкция </a:t>
            </a:r>
            <a:r>
              <a:rPr lang="ru-RU" sz="2000" dirty="0" err="1"/>
              <a:t>if</a:t>
            </a:r>
            <a:r>
              <a:rPr lang="en-US" sz="2000" dirty="0"/>
              <a:t>-else</a:t>
            </a:r>
            <a:r>
              <a:rPr lang="ru-RU" sz="2000" dirty="0"/>
              <a:t> имеет следующий синтаксис: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5CCADFF-B30C-4DFC-3AD4-31A59835137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89969" y="1965346"/>
            <a:ext cx="8392302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if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( </a:t>
            </a:r>
            <a:r>
              <a:rPr lang="ru-RU" altLang="ru-RU" sz="4000" dirty="0">
                <a:solidFill>
                  <a:srgbClr val="FF0000"/>
                </a:solidFill>
                <a:latin typeface="+mn-lt"/>
              </a:rPr>
              <a:t>логические выражение</a:t>
            </a:r>
            <a:r>
              <a:rPr lang="en-US" altLang="ru-RU" sz="4000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000" dirty="0">
                <a:solidFill>
                  <a:srgbClr val="333333"/>
                </a:solidFill>
                <a:latin typeface="+mn-lt"/>
              </a:rPr>
              <a:t>	</a:t>
            </a:r>
            <a:r>
              <a:rPr lang="ru-RU" alt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выражение 1</a:t>
            </a:r>
            <a:endParaRPr lang="en-US" altLang="ru-RU" sz="4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n-lt"/>
              </a:rPr>
              <a:t>}</a:t>
            </a:r>
            <a:r>
              <a:rPr kumimoji="0" lang="ru-RU" alt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n-lt"/>
              </a:rPr>
              <a:t>else</a:t>
            </a: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000" dirty="0">
                <a:latin typeface="+mn-lt"/>
              </a:rPr>
              <a:t>	</a:t>
            </a:r>
            <a:r>
              <a:rPr lang="ru-RU" altLang="ru-RU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выражение 2</a:t>
            </a:r>
            <a:endParaRPr lang="en-US" altLang="ru-RU" sz="4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}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041AD-4967-9D45-D97A-F57752F60A4D}"/>
              </a:ext>
            </a:extLst>
          </p:cNvPr>
          <p:cNvSpPr txBox="1"/>
          <p:nvPr/>
        </p:nvSpPr>
        <p:spPr>
          <a:xfrm>
            <a:off x="706120" y="5378236"/>
            <a:ext cx="9190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Если логическое выражение </a:t>
            </a:r>
            <a:r>
              <a:rPr lang="ru-RU" sz="2000" b="1" dirty="0">
                <a:solidFill>
                  <a:schemeClr val="accent6">
                    <a:lumMod val="50000"/>
                  </a:schemeClr>
                </a:solidFill>
              </a:rPr>
              <a:t>ИСТИНА</a:t>
            </a:r>
            <a:r>
              <a:rPr lang="ru-RU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true</a:t>
            </a:r>
            <a:r>
              <a:rPr lang="ru-RU" sz="2000" dirty="0"/>
              <a:t>)</a:t>
            </a:r>
            <a:r>
              <a:rPr lang="en-US" sz="2000" dirty="0"/>
              <a:t> </a:t>
            </a:r>
            <a:r>
              <a:rPr lang="ru-RU" sz="2000" dirty="0"/>
              <a:t>выполняется выражение1, иначе, выражение 2</a:t>
            </a:r>
          </a:p>
        </p:txBody>
      </p:sp>
    </p:spTree>
    <p:extLst>
      <p:ext uri="{BB962C8B-B14F-4D97-AF65-F5344CB8AC3E}">
        <p14:creationId xmlns:p14="http://schemas.microsoft.com/office/powerpoint/2010/main" val="195996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417B4-53D5-C10B-F34D-78FBEFBD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7582EE57-B0C5-6896-49A7-88B18A85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if-else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3BDE08-E9B5-1EB3-4E2D-50AD4ED0E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E125C-36EF-2386-56D5-7CCF03AA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324940"/>
            <a:ext cx="104679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5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3B3B-3BB8-A19C-BA65-0810B421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DCBCE821-8FB7-6380-B9E3-6A3B69BF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Конструкция может быть и без </a:t>
            </a:r>
            <a:r>
              <a:rPr lang="en-US" dirty="0"/>
              <a:t>else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49669BD-C312-D4CA-90D2-DED74D8B5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78642-7606-6B54-23B1-598355AD4CC8}"/>
              </a:ext>
            </a:extLst>
          </p:cNvPr>
          <p:cNvSpPr txBox="1"/>
          <p:nvPr/>
        </p:nvSpPr>
        <p:spPr>
          <a:xfrm>
            <a:off x="706120" y="1322446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Конструкция </a:t>
            </a:r>
            <a:r>
              <a:rPr lang="ru-RU" sz="2000" b="0" i="0" u="none" strike="noStrike" baseline="0" dirty="0" err="1"/>
              <a:t>else</a:t>
            </a:r>
            <a:r>
              <a:rPr lang="ru-RU" sz="2000" b="0" i="0" u="none" strike="noStrike" baseline="0" dirty="0"/>
              <a:t> может опускаться - в этом случае при получении ложного значения</a:t>
            </a:r>
            <a:r>
              <a:rPr lang="en-US" sz="2000" b="0" i="0" u="none" strike="noStrike" baseline="0" dirty="0"/>
              <a:t> </a:t>
            </a:r>
            <a:r>
              <a:rPr lang="ru-RU" sz="2000" b="0" i="0" u="none" strike="noStrike" baseline="0" dirty="0"/>
              <a:t>просто ничего не делается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2906CD-67EF-F54F-CA60-E8A6D2F0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342855"/>
            <a:ext cx="106108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8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6B6A-71A1-7035-61B6-57199CCE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2F6F173-F109-326F-B7ED-2629C6B1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Проверка дополнительных условий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20E3B58-7808-B11E-72AE-88661C5D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E2B2-06D5-8774-49A9-1106A89D4B3B}"/>
              </a:ext>
            </a:extLst>
          </p:cNvPr>
          <p:cNvSpPr txBox="1"/>
          <p:nvPr/>
        </p:nvSpPr>
        <p:spPr>
          <a:xfrm>
            <a:off x="706120" y="1322446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Проверка дополнительных условий возможна также при помощи ключевого слова </a:t>
            </a:r>
            <a:r>
              <a:rPr lang="ru-RU" sz="2000" b="0" i="0" u="none" strike="noStrike" baseline="0" dirty="0" err="1"/>
              <a:t>elseif</a:t>
            </a:r>
            <a:r>
              <a:rPr lang="ru-RU" sz="2000" b="0" i="0" u="none" strike="noStrike" baseline="0" dirty="0"/>
              <a:t>: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063DBC-5E5A-BFC8-AB5E-DE248823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56" y="2115649"/>
            <a:ext cx="8764262" cy="42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1D950-4B0B-B024-8D8A-E0564CC24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0EF815D-2416-FB3E-8762-799FE9E6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2005"/>
          </a:xfrm>
        </p:spPr>
        <p:txBody>
          <a:bodyPr/>
          <a:lstStyle/>
          <a:p>
            <a:r>
              <a:rPr lang="ru-RU" dirty="0"/>
              <a:t>Логические операторы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E558A811-0815-4B8D-2196-B06682FA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78ED1-9983-5D55-E676-299362E23D2B}"/>
              </a:ext>
            </a:extLst>
          </p:cNvPr>
          <p:cNvSpPr txBox="1"/>
          <p:nvPr/>
        </p:nvSpPr>
        <p:spPr>
          <a:xfrm>
            <a:off x="617818" y="1340375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До этого момента в конструкции </a:t>
            </a:r>
            <a:r>
              <a:rPr lang="ru-RU" sz="2000" b="0" i="0" u="none" strike="noStrike" baseline="0" dirty="0" err="1"/>
              <a:t>if</a:t>
            </a:r>
            <a:r>
              <a:rPr lang="ru-RU" sz="2000" b="0" i="0" u="none" strike="noStrike" baseline="0" dirty="0"/>
              <a:t> фигурировало лишь одно условие. Однако часто</a:t>
            </a:r>
            <a:r>
              <a:rPr lang="en-US" sz="2000" b="0" i="0" u="none" strike="noStrike" baseline="0" dirty="0"/>
              <a:t> </a:t>
            </a:r>
            <a:r>
              <a:rPr lang="ru-RU" sz="2000" b="0" i="0" u="none" strike="noStrike" baseline="0" dirty="0"/>
              <a:t>требуется использовать несколько условий,</a:t>
            </a:r>
            <a:r>
              <a:rPr lang="en-US" sz="2000" b="0" i="0" u="none" strike="noStrike" baseline="0" dirty="0"/>
              <a:t> </a:t>
            </a:r>
            <a:r>
              <a:rPr lang="ru-RU" sz="2000" b="0" i="0" u="none" strike="noStrike" baseline="0" dirty="0"/>
              <a:t>объединенных логическими операторами.</a:t>
            </a:r>
            <a:endParaRPr lang="ru-RU" sz="2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13A3689-B2E6-52D8-1059-F71A60111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886292"/>
              </p:ext>
            </p:extLst>
          </p:nvPr>
        </p:nvGraphicFramePr>
        <p:xfrm>
          <a:off x="617818" y="2653553"/>
          <a:ext cx="9691593" cy="3604076"/>
        </p:xfrm>
        <a:graphic>
          <a:graphicData uri="http://schemas.openxmlformats.org/drawingml/2006/table">
            <a:tbl>
              <a:tblPr/>
              <a:tblGrid>
                <a:gridCol w="3230531">
                  <a:extLst>
                    <a:ext uri="{9D8B030D-6E8A-4147-A177-3AD203B41FA5}">
                      <a16:colId xmlns:a16="http://schemas.microsoft.com/office/drawing/2014/main" val="4185557359"/>
                    </a:ext>
                  </a:extLst>
                </a:gridCol>
                <a:gridCol w="3230531">
                  <a:extLst>
                    <a:ext uri="{9D8B030D-6E8A-4147-A177-3AD203B41FA5}">
                      <a16:colId xmlns:a16="http://schemas.microsoft.com/office/drawing/2014/main" val="557854115"/>
                    </a:ext>
                  </a:extLst>
                </a:gridCol>
                <a:gridCol w="3230531">
                  <a:extLst>
                    <a:ext uri="{9D8B030D-6E8A-4147-A177-3AD203B41FA5}">
                      <a16:colId xmlns:a16="http://schemas.microsoft.com/office/drawing/2014/main" val="588138127"/>
                    </a:ext>
                  </a:extLst>
                </a:gridCol>
              </a:tblGrid>
              <a:tr h="389630"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</a:rPr>
                        <a:t>Пример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>
                          <a:effectLst/>
                        </a:rPr>
                        <a:t>Название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</a:rPr>
                        <a:t>Результат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882837"/>
                  </a:ext>
                </a:extLst>
              </a:tr>
              <a:tr h="38963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and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И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, если и </a:t>
                      </a:r>
                      <a:r>
                        <a:rPr lang="ru-RU" sz="1700" i="1">
                          <a:effectLst/>
                        </a:rPr>
                        <a:t>$a</a:t>
                      </a:r>
                      <a:r>
                        <a:rPr lang="ru-RU" sz="1700">
                          <a:effectLst/>
                        </a:rPr>
                        <a:t>, и </a:t>
                      </a:r>
                      <a:r>
                        <a:rPr lang="ru-RU" sz="1700" i="1">
                          <a:effectLst/>
                        </a:rPr>
                        <a:t>$b</a:t>
                      </a:r>
                      <a:r>
                        <a:rPr lang="ru-RU" sz="1700">
                          <a:effectLst/>
                        </a:rPr>
                        <a:t> </a:t>
                      </a:r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55193"/>
                  </a:ext>
                </a:extLst>
              </a:tr>
              <a:tr h="681852"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$a or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Или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, если или </a:t>
                      </a:r>
                      <a:r>
                        <a:rPr lang="ru-RU" sz="1700" i="1">
                          <a:effectLst/>
                        </a:rPr>
                        <a:t>$a</a:t>
                      </a:r>
                      <a:r>
                        <a:rPr lang="ru-RU" sz="1700">
                          <a:effectLst/>
                        </a:rPr>
                        <a:t>, или </a:t>
                      </a:r>
                      <a:r>
                        <a:rPr lang="ru-RU" sz="1700" i="1">
                          <a:effectLst/>
                        </a:rPr>
                        <a:t>$b</a:t>
                      </a:r>
                      <a:r>
                        <a:rPr lang="ru-RU" sz="1700">
                          <a:effectLst/>
                        </a:rPr>
                        <a:t> </a:t>
                      </a:r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6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26803"/>
                  </a:ext>
                </a:extLst>
              </a:tr>
              <a:tr h="68185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xor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Исключающее или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, если </a:t>
                      </a:r>
                      <a:r>
                        <a:rPr lang="ru-RU" sz="1700" i="1">
                          <a:effectLst/>
                        </a:rPr>
                        <a:t>$a</a:t>
                      </a:r>
                      <a:r>
                        <a:rPr lang="ru-RU" sz="1700">
                          <a:effectLst/>
                        </a:rPr>
                        <a:t>, или </a:t>
                      </a:r>
                      <a:r>
                        <a:rPr lang="ru-RU" sz="1700" i="1">
                          <a:effectLst/>
                        </a:rPr>
                        <a:t>$b</a:t>
                      </a:r>
                      <a:r>
                        <a:rPr lang="ru-RU" sz="1700">
                          <a:effectLst/>
                        </a:rPr>
                        <a:t> </a:t>
                      </a:r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, но не оба.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1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20704"/>
                  </a:ext>
                </a:extLst>
              </a:tr>
              <a:tr h="38963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! $a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Отрицание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b="1" i="0">
                          <a:effectLst/>
                        </a:rPr>
                        <a:t>true</a:t>
                      </a:r>
                      <a:r>
                        <a:rPr lang="en-US" sz="1700">
                          <a:effectLst/>
                        </a:rPr>
                        <a:t>, если </a:t>
                      </a:r>
                      <a:r>
                        <a:rPr lang="en-US" sz="1700" i="1">
                          <a:effectLst/>
                        </a:rPr>
                        <a:t>$a</a:t>
                      </a:r>
                      <a:r>
                        <a:rPr lang="en-US" sz="1700">
                          <a:effectLst/>
                        </a:rPr>
                        <a:t> не </a:t>
                      </a:r>
                      <a:r>
                        <a:rPr lang="en-US" sz="1700" b="1" i="0">
                          <a:effectLst/>
                        </a:rPr>
                        <a:t>true</a:t>
                      </a:r>
                      <a:r>
                        <a:rPr lang="en-US" sz="1700">
                          <a:effectLst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44249"/>
                  </a:ext>
                </a:extLst>
              </a:tr>
              <a:tr h="38963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&amp;&amp;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И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, если и </a:t>
                      </a:r>
                      <a:r>
                        <a:rPr lang="ru-RU" sz="1700" i="1">
                          <a:effectLst/>
                        </a:rPr>
                        <a:t>$a</a:t>
                      </a:r>
                      <a:r>
                        <a:rPr lang="ru-RU" sz="1700">
                          <a:effectLst/>
                        </a:rPr>
                        <a:t>, и </a:t>
                      </a:r>
                      <a:r>
                        <a:rPr lang="ru-RU" sz="1700" i="1">
                          <a:effectLst/>
                        </a:rPr>
                        <a:t>$b</a:t>
                      </a:r>
                      <a:r>
                        <a:rPr lang="ru-RU" sz="1700">
                          <a:effectLst/>
                        </a:rPr>
                        <a:t> </a:t>
                      </a:r>
                      <a:r>
                        <a:rPr lang="ru-RU" sz="1700" b="1" i="0">
                          <a:effectLst/>
                        </a:rPr>
                        <a:t>true</a:t>
                      </a:r>
                      <a:r>
                        <a:rPr lang="ru-RU" sz="1700">
                          <a:effectLst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05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44107"/>
                  </a:ext>
                </a:extLst>
              </a:tr>
              <a:tr h="681852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||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Или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b="1" i="0" dirty="0" err="1">
                          <a:effectLst/>
                        </a:rPr>
                        <a:t>true</a:t>
                      </a:r>
                      <a:r>
                        <a:rPr lang="ru-RU" sz="1700" dirty="0">
                          <a:effectLst/>
                        </a:rPr>
                        <a:t>, если или </a:t>
                      </a:r>
                      <a:r>
                        <a:rPr lang="ru-RU" sz="1700" i="1" dirty="0">
                          <a:effectLst/>
                        </a:rPr>
                        <a:t>$a</a:t>
                      </a:r>
                      <a:r>
                        <a:rPr lang="ru-RU" sz="1700" dirty="0">
                          <a:effectLst/>
                        </a:rPr>
                        <a:t>, или </a:t>
                      </a:r>
                      <a:r>
                        <a:rPr lang="ru-RU" sz="1700" i="1" dirty="0">
                          <a:effectLst/>
                        </a:rPr>
                        <a:t>$b</a:t>
                      </a:r>
                      <a:r>
                        <a:rPr lang="ru-RU" sz="1700" dirty="0">
                          <a:effectLst/>
                        </a:rPr>
                        <a:t> </a:t>
                      </a:r>
                      <a:r>
                        <a:rPr lang="ru-RU" sz="1700" b="1" i="0" dirty="0" err="1">
                          <a:effectLst/>
                        </a:rPr>
                        <a:t>true</a:t>
                      </a:r>
                      <a:r>
                        <a:rPr lang="ru-RU" sz="1700" dirty="0">
                          <a:effectLst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02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869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801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1174</Words>
  <Application>Microsoft Office PowerPoint</Application>
  <PresentationFormat>Широкоэкранный</PresentationFormat>
  <Paragraphs>210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Tahoma</vt:lpstr>
      <vt:lpstr>Fira Sans</vt:lpstr>
      <vt:lpstr>Arial</vt:lpstr>
      <vt:lpstr>Open Sans</vt:lpstr>
      <vt:lpstr>Wingdings 3</vt:lpstr>
      <vt:lpstr>Calibri</vt:lpstr>
      <vt:lpstr>Тема Office</vt:lpstr>
      <vt:lpstr>Модуль 2. Управляющие конструкции</vt:lpstr>
      <vt:lpstr>В этом модуле мы рассмотрим:</vt:lpstr>
      <vt:lpstr>В PHP есть следующие основные управляющие конструкции:</vt:lpstr>
      <vt:lpstr>Ветвления</vt:lpstr>
      <vt:lpstr>Конструкция if-else</vt:lpstr>
      <vt:lpstr>Конструкция if-else</vt:lpstr>
      <vt:lpstr>Конструкция может быть и без else</vt:lpstr>
      <vt:lpstr>Проверка дополнительных условий</vt:lpstr>
      <vt:lpstr>Логические операторы</vt:lpstr>
      <vt:lpstr>Логический оператор И (&amp;&amp;, and)</vt:lpstr>
      <vt:lpstr>Логический оператор ИЛИ (||, or)</vt:lpstr>
      <vt:lpstr>Логическое отрицание: оператор !</vt:lpstr>
      <vt:lpstr>Логическое отрицание: оператор !</vt:lpstr>
      <vt:lpstr>Преобразование в логический тип</vt:lpstr>
      <vt:lpstr>Условный (тернарный) оператор х ? у : z</vt:lpstr>
      <vt:lpstr>Условный (тернарный) оператор х ? у : z</vt:lpstr>
      <vt:lpstr>Оператор объединения с null ??</vt:lpstr>
      <vt:lpstr>Конструкция switch</vt:lpstr>
      <vt:lpstr>Конструкция switch</vt:lpstr>
      <vt:lpstr>Конструкция match</vt:lpstr>
      <vt:lpstr>Циклические операторы или просто циклы</vt:lpstr>
      <vt:lpstr>Основная терминология циклов</vt:lpstr>
      <vt:lpstr>Цикл while</vt:lpstr>
      <vt:lpstr>Цикл do…while</vt:lpstr>
      <vt:lpstr>Цикл for</vt:lpstr>
      <vt:lpstr>Цикл for, примеры</vt:lpstr>
      <vt:lpstr>Досрочный выход из цикла, break</vt:lpstr>
      <vt:lpstr>Переход к следующей итерации, continue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Пользователь</cp:lastModifiedBy>
  <cp:revision>136</cp:revision>
  <dcterms:created xsi:type="dcterms:W3CDTF">2023-04-14T11:23:01Z</dcterms:created>
  <dcterms:modified xsi:type="dcterms:W3CDTF">2024-10-22T18:59:48Z</dcterms:modified>
</cp:coreProperties>
</file>